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95" d="100"/>
          <a:sy n="95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Standards, Specifications, Regulatory Requirements, Classification Societies 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Fundamentals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7 February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DC742-645E-0D8B-C5CE-70FA36266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7596B-2F8C-CF4D-DA5A-024AE68C8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to multiple specifications or contracts.</a:t>
            </a:r>
          </a:p>
          <a:p>
            <a:r>
              <a:rPr lang="en-US" dirty="0"/>
              <a:t>Types:</a:t>
            </a:r>
          </a:p>
          <a:p>
            <a:pPr lvl="1"/>
            <a:r>
              <a:rPr lang="en-US" dirty="0"/>
              <a:t>Interface standards</a:t>
            </a:r>
          </a:p>
          <a:p>
            <a:pPr lvl="1"/>
            <a:r>
              <a:rPr lang="en-US" dirty="0"/>
              <a:t>Design criteria standards</a:t>
            </a:r>
          </a:p>
          <a:p>
            <a:pPr lvl="1"/>
            <a:r>
              <a:rPr lang="en-US" dirty="0"/>
              <a:t>Manufacturing process standards</a:t>
            </a:r>
          </a:p>
          <a:p>
            <a:pPr lvl="1"/>
            <a:r>
              <a:rPr lang="en-US" dirty="0"/>
              <a:t>Standard practices</a:t>
            </a:r>
          </a:p>
          <a:p>
            <a:pPr lvl="1"/>
            <a:r>
              <a:rPr lang="en-US" dirty="0"/>
              <a:t>Test method standards</a:t>
            </a:r>
          </a:p>
          <a:p>
            <a:r>
              <a:rPr lang="en-US" dirty="0"/>
              <a:t>Items or services are purchased based on specifications and a statement of work; standards are invoked by the specification or statement of work.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6BE18-D0B4-686E-0B35-9E39843CE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F8AE1-CA93-6201-F0C8-7F08C0A15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5DDDC-9B2C-D5A8-E687-6089C6F07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79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8B495-3213-E198-0D5B-4E0CC2CEE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791F7-6C93-7FDC-AA7B-49E9A49CB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on many forms.</a:t>
            </a:r>
          </a:p>
          <a:p>
            <a:pPr lvl="1"/>
            <a:r>
              <a:rPr lang="en-US" dirty="0"/>
              <a:t>Technical manuals</a:t>
            </a:r>
          </a:p>
          <a:p>
            <a:pPr lvl="1"/>
            <a:r>
              <a:rPr lang="en-US" dirty="0"/>
              <a:t>Operations / procedure manuals</a:t>
            </a:r>
          </a:p>
          <a:p>
            <a:pPr lvl="1"/>
            <a:r>
              <a:rPr lang="en-US" dirty="0"/>
              <a:t>Training manuals</a:t>
            </a:r>
          </a:p>
          <a:p>
            <a:pPr lvl="1"/>
            <a:r>
              <a:rPr lang="en-US" dirty="0"/>
              <a:t>User manuals</a:t>
            </a:r>
          </a:p>
          <a:p>
            <a:pPr lvl="1"/>
            <a:r>
              <a:rPr lang="en-US" dirty="0"/>
              <a:t>Maintenance and service manuals</a:t>
            </a:r>
          </a:p>
          <a:p>
            <a:r>
              <a:rPr lang="en-US" dirty="0"/>
              <a:t>Usually produced for training, but may include requirements for procurements.</a:t>
            </a:r>
          </a:p>
          <a:p>
            <a:r>
              <a:rPr lang="en-US" dirty="0"/>
              <a:t>Generally better to extract requirements out of a manual into a specification instead of invoking the manual.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14DBF-4C56-D363-5D67-FDF8F0BD3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839ED-CC8A-C5BA-BC9D-A19524DFF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671ED-EAB7-D24F-4B7C-EC8C5559F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17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BC121-832F-2E04-9383-FDAD7B33E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Handbooks, recommended practices, and guides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0F234-C99A-699D-51FA-1B3F4394D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Not intended to include requirements</a:t>
            </a:r>
          </a:p>
          <a:p>
            <a:r>
              <a:rPr lang="en-US" dirty="0"/>
              <a:t>Intended to educate the user</a:t>
            </a:r>
          </a:p>
          <a:p>
            <a:r>
              <a:rPr lang="en-US" dirty="0"/>
              <a:t>Recommended practices include a preferred method to accomplish a task</a:t>
            </a:r>
          </a:p>
          <a:p>
            <a:r>
              <a:rPr lang="en-US" dirty="0"/>
              <a:t>Guides may present multiple methods, but not indicate a preferred method</a:t>
            </a:r>
          </a:p>
          <a:p>
            <a:r>
              <a:rPr lang="en-US" dirty="0"/>
              <a:t>Handbooks may provide examples and data as well as preferred methods and lessons learned</a:t>
            </a:r>
          </a:p>
          <a:p>
            <a:pPr lvl="1"/>
            <a:r>
              <a:rPr lang="en-US" dirty="0"/>
              <a:t>May include recommendations on how to implement other standards and specifications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A9CD7-3C76-46A9-1160-7555F6645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83086-4478-D24A-365E-140470F1F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00E98-23C1-34E6-FB67-F30171FCC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98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4C7E8-CEF2-BE02-E07C-C6EA70198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applicable technical documents:</a:t>
            </a:r>
            <a:br>
              <a:rPr lang="en-US" dirty="0"/>
            </a:br>
            <a:r>
              <a:rPr lang="en-US" dirty="0"/>
              <a:t>While developing shipbuilding specification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5A773-7B39-7D44-9AA1-8C1C7E258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45998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Common to start with shipbuilding specification from a previous ship acquisition.  Do so with caution …</a:t>
            </a:r>
          </a:p>
          <a:p>
            <a:pPr lvl="1"/>
            <a:r>
              <a:rPr lang="en-US" sz="1800" dirty="0"/>
              <a:t>Requirements may be different</a:t>
            </a:r>
          </a:p>
          <a:p>
            <a:pPr lvl="1"/>
            <a:r>
              <a:rPr lang="en-US" sz="1800" dirty="0"/>
              <a:t>Specifications and standards may have changed</a:t>
            </a:r>
          </a:p>
          <a:p>
            <a:r>
              <a:rPr lang="en-US" sz="1800" dirty="0"/>
              <a:t>Best practice is to use requirements tracing software</a:t>
            </a:r>
          </a:p>
          <a:p>
            <a:pPr lvl="1"/>
            <a:r>
              <a:rPr lang="en-US" sz="1600" dirty="0"/>
              <a:t>Trace specification language to requirements (or design decisions for derived requirements)</a:t>
            </a:r>
          </a:p>
          <a:p>
            <a:pPr lvl="1"/>
            <a:r>
              <a:rPr lang="en-US" sz="1600" dirty="0"/>
              <a:t>Some requirements may not be in acquisition documents: Regulations and International treaties</a:t>
            </a:r>
          </a:p>
          <a:p>
            <a:r>
              <a:rPr lang="en-US" sz="1800" dirty="0"/>
              <a:t>Higher-level documents can provide guidance</a:t>
            </a:r>
          </a:p>
          <a:p>
            <a:pPr lvl="1"/>
            <a:r>
              <a:rPr lang="en-US" sz="1600" dirty="0"/>
              <a:t>Classification society rules (ABS MVR)</a:t>
            </a:r>
          </a:p>
          <a:p>
            <a:pPr lvl="1"/>
            <a:r>
              <a:rPr lang="en-US" sz="1600" dirty="0"/>
              <a:t>IEEE Std 45.1 and IEEE Std 45.3</a:t>
            </a:r>
          </a:p>
          <a:p>
            <a:pPr lvl="1"/>
            <a:r>
              <a:rPr lang="en-US" sz="1600" dirty="0"/>
              <a:t>Naval Combatant Design Specification</a:t>
            </a:r>
          </a:p>
          <a:p>
            <a:pPr lvl="1"/>
            <a:r>
              <a:rPr lang="en-US" sz="1600" dirty="0"/>
              <a:t>NAVSEA T9300-AF-PRO-020 Electrical Systems Design Criteria and Practices (Surface Ships) for Preliminary and Contract Design</a:t>
            </a:r>
          </a:p>
          <a:p>
            <a:r>
              <a:rPr lang="en-US" sz="1800" dirty="0"/>
              <a:t>Specification effectivity date</a:t>
            </a:r>
          </a:p>
          <a:p>
            <a:pPr lvl="1"/>
            <a:r>
              <a:rPr lang="en-US" sz="1600" dirty="0"/>
              <a:t>Date established in the contract to determine which version of a specification or standard to use</a:t>
            </a:r>
          </a:p>
          <a:p>
            <a:pPr lvl="1"/>
            <a:r>
              <a:rPr lang="en-US" sz="1600" dirty="0"/>
              <a:t>Ships of a class procured many years after the first ship of the class should examine the impact of changing the specification effectivity date</a:t>
            </a:r>
          </a:p>
          <a:p>
            <a:pPr lvl="2"/>
            <a:r>
              <a:rPr lang="en-US" sz="1400" dirty="0"/>
              <a:t>Can result in additional costs to meet new requirements.</a:t>
            </a:r>
          </a:p>
          <a:p>
            <a:pPr lvl="2"/>
            <a:r>
              <a:rPr lang="en-US" sz="1400" dirty="0"/>
              <a:t>New requirements may be in conflict with other requirements.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4607E-BA96-FA5E-B5CD-391817940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E9875-188D-B304-0CCA-4C9EA1F4B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012ED-D023-8D97-B6CE-F6CDCED08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08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BEE6A-0835-4BD5-8192-A58880B8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Identifying applicable technical documents:</a:t>
            </a:r>
            <a:br>
              <a:rPr lang="en-US" dirty="0"/>
            </a:br>
            <a:r>
              <a:rPr lang="en-US" dirty="0"/>
              <a:t>While implementing shipbuilding 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99EBD-58DD-213C-D8A3-ED015E9B4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contract, including the shipbuilding specification, should be used to identify the required standards and specifications</a:t>
            </a:r>
          </a:p>
          <a:p>
            <a:r>
              <a:rPr lang="en-US" dirty="0"/>
              <a:t>Technical requirements in regulations and international treaties should also be identified</a:t>
            </a:r>
          </a:p>
          <a:p>
            <a:r>
              <a:rPr lang="en-US" dirty="0"/>
              <a:t>Shipyard engineers should be familiar with applicable manuals, handbooks, recommended practices and guides</a:t>
            </a:r>
          </a:p>
          <a:p>
            <a:pPr lvl="1"/>
            <a:r>
              <a:rPr lang="en-US" dirty="0"/>
              <a:t>Enable the engineers to effectively and efficiently complete design work</a:t>
            </a:r>
          </a:p>
          <a:p>
            <a:pPr lvl="1"/>
            <a:r>
              <a:rPr lang="en-US" dirty="0"/>
              <a:t>Examples include</a:t>
            </a:r>
          </a:p>
          <a:p>
            <a:pPr lvl="2"/>
            <a:r>
              <a:rPr lang="en-US" dirty="0"/>
              <a:t>IEEE Std. 45 series</a:t>
            </a:r>
          </a:p>
          <a:p>
            <a:pPr lvl="2"/>
            <a:r>
              <a:rPr lang="en-US" dirty="0"/>
              <a:t>NAVSEA T9300-AF-PRO-020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74F83-04F7-AE3D-40E1-AC0DE1038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22806-15D8-2E26-402B-8DB37D12B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A7F79-5E3F-A53A-168D-BDEB791F1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82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2B352-A0A7-1B57-1332-E36DDFFF6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standards and specifications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22D6D8B-89FC-2529-BE23-D71A82395A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95226"/>
              </p:ext>
            </p:extLst>
          </p:nvPr>
        </p:nvGraphicFramePr>
        <p:xfrm>
          <a:off x="1105317" y="1393545"/>
          <a:ext cx="9957917" cy="4963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196">
                  <a:extLst>
                    <a:ext uri="{9D8B030D-6E8A-4147-A177-3AD203B41FA5}">
                      <a16:colId xmlns:a16="http://schemas.microsoft.com/office/drawing/2014/main" val="1248968102"/>
                    </a:ext>
                  </a:extLst>
                </a:gridCol>
                <a:gridCol w="6783721">
                  <a:extLst>
                    <a:ext uri="{9D8B030D-6E8A-4147-A177-3AD203B41FA5}">
                      <a16:colId xmlns:a16="http://schemas.microsoft.com/office/drawing/2014/main" val="1341040580"/>
                    </a:ext>
                  </a:extLst>
                </a:gridCol>
              </a:tblGrid>
              <a:tr h="304452">
                <a:tc>
                  <a:txBody>
                    <a:bodyPr/>
                    <a:lstStyle/>
                    <a:p>
                      <a:r>
                        <a:rPr lang="en-US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396991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ABS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https://ww2.eagle.org/en.html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39212761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ANSI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https://www.ansi.org/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49588958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API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https://www.api.org/products-and-services/standards/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55196631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ASME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https://www.asme.org/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92433917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ASTM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https://www.astm.org/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46979094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DNV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https://www.dnv.com/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22754044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IACS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https://iacs.org.uk/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92412429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IEC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https://www.iec.ch/homepage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18442225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IEEE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https://ieeexplore.ieee.org/Xplore/home.jsp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58039332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IMO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https://www.imo.org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83805004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ISA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https://www.isa.org/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12416725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NEMA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https://www.nema.org/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86824439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NFPA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https://www.nfpa.org/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30627947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https://www.ul.com/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24384877"/>
                  </a:ext>
                </a:extLst>
              </a:tr>
              <a:tr h="306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US Department of Defense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https://quicksearch.dla.mil/qsSearch.aspx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1984103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A09E8-B7AD-5CC1-1957-F0A232E03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4ABDA-0620-B831-D28A-9A63DAAC2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2B104-D429-7B9B-51FC-64111153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28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1DF05-1778-ACE0-21BE-EC308611F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Variances, deviations, and waivers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4E925-5F22-5540-EAEE-A5F6757BC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6962"/>
            <a:ext cx="10515600" cy="4909387"/>
          </a:xfrm>
        </p:spPr>
        <p:txBody>
          <a:bodyPr>
            <a:normAutofit fontScale="70000" lnSpcReduction="20000"/>
          </a:bodyPr>
          <a:lstStyle/>
          <a:p>
            <a:r>
              <a:rPr lang="en-US"/>
              <a:t>Variance.</a:t>
            </a:r>
            <a:endParaRPr lang="en-US" dirty="0"/>
          </a:p>
          <a:p>
            <a:pPr lvl="1"/>
            <a:r>
              <a:rPr lang="en-US" dirty="0"/>
              <a:t>Condition where a product does not conform to specifications but is still intended to be installed onboard ship.</a:t>
            </a:r>
          </a:p>
          <a:p>
            <a:pPr lvl="2"/>
            <a:r>
              <a:rPr lang="en-US" dirty="0"/>
              <a:t>Usually requested by the OEM.</a:t>
            </a:r>
          </a:p>
          <a:p>
            <a:pPr lvl="2"/>
            <a:r>
              <a:rPr lang="en-US" dirty="0"/>
              <a:t>Engineering agent for the customer approves or disapproves the variance.</a:t>
            </a:r>
          </a:p>
          <a:p>
            <a:pPr lvl="1"/>
            <a:r>
              <a:rPr lang="en-US" dirty="0"/>
              <a:t>Does not change the specification.</a:t>
            </a:r>
          </a:p>
          <a:p>
            <a:pPr lvl="2"/>
            <a:r>
              <a:rPr lang="en-US" dirty="0"/>
              <a:t>Future products are still expected to adhere to the specification.</a:t>
            </a:r>
          </a:p>
          <a:p>
            <a:r>
              <a:rPr lang="en-US" dirty="0"/>
              <a:t>Deviation.</a:t>
            </a:r>
          </a:p>
          <a:p>
            <a:pPr lvl="1"/>
            <a:r>
              <a:rPr lang="en-US" dirty="0"/>
              <a:t>Variance requested prior to the manufacture of the product.</a:t>
            </a:r>
          </a:p>
          <a:p>
            <a:r>
              <a:rPr lang="en-US" dirty="0"/>
              <a:t>Waiver.</a:t>
            </a:r>
          </a:p>
          <a:p>
            <a:pPr lvl="1"/>
            <a:r>
              <a:rPr lang="en-US" dirty="0"/>
              <a:t>Variance requested after the manufacture of the product.</a:t>
            </a:r>
          </a:p>
          <a:p>
            <a:r>
              <a:rPr lang="en-US" dirty="0"/>
              <a:t>If the same variance is repeated for the manufacture of the same product, consideration should be given to changing the specification.</a:t>
            </a:r>
          </a:p>
          <a:p>
            <a:r>
              <a:rPr lang="en-US" dirty="0"/>
              <a:t>Many variances can lead to risks.</a:t>
            </a:r>
          </a:p>
          <a:p>
            <a:pPr lvl="1"/>
            <a:r>
              <a:rPr lang="en-US" dirty="0"/>
              <a:t>In-service engineers may have difficulty understanding the configuration of the system.</a:t>
            </a:r>
          </a:p>
          <a:p>
            <a:pPr lvl="2"/>
            <a:r>
              <a:rPr lang="en-US" dirty="0"/>
              <a:t>An excessive number of variances is often cited as a contributor in failure review reports.</a:t>
            </a:r>
          </a:p>
          <a:p>
            <a:pPr lvl="1"/>
            <a:r>
              <a:rPr lang="en-US" dirty="0"/>
              <a:t>Variance reduction</a:t>
            </a:r>
          </a:p>
          <a:p>
            <a:pPr lvl="2"/>
            <a:r>
              <a:rPr lang="en-US" dirty="0"/>
              <a:t>Replace non-conforming parts with conforming parts</a:t>
            </a:r>
          </a:p>
          <a:p>
            <a:pPr lvl="2"/>
            <a:r>
              <a:rPr lang="en-US" dirty="0"/>
              <a:t>Change specifications to incorporate the variances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BFD40-2BFD-C1EA-D4E0-B5EAA8D79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8524B-858D-AABA-1B71-C8B735282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A121F-4B95-B5F4-A400-223525FF8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40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3147483"/>
              </p:ext>
            </p:extLst>
          </p:nvPr>
        </p:nvGraphicFramePr>
        <p:xfrm>
          <a:off x="1280160" y="1690688"/>
          <a:ext cx="10073640" cy="2926080"/>
        </p:xfrm>
        <a:graphic>
          <a:graphicData uri="http://schemas.openxmlformats.org/drawingml/2006/table">
            <a:tbl>
              <a:tblPr/>
              <a:tblGrid>
                <a:gridCol w="7395210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678430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are the characteristics and applicability of the various types of technical documents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 one find out which standards and specifications to use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can standards and specifications be found?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variances (deviations and waivers) and when are they used?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334467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2BF393-A538-5620-3A16-5A6CAA0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911A-2B07-5A3B-E5D2-AB7AF0E4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EC987-552B-0FFD-E1AD-4D23888F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7BD33-4040-127A-1F3D-C4B9FA3FA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F2F83-AF5C-861F-11E9-9974C958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866"/>
            <a:ext cx="10515600" cy="485335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Types of technical documents</a:t>
            </a:r>
          </a:p>
          <a:p>
            <a:pPr lvl="1"/>
            <a:r>
              <a:rPr lang="en-US" dirty="0"/>
              <a:t>Shipbuilding specifications</a:t>
            </a:r>
          </a:p>
          <a:p>
            <a:pPr lvl="1"/>
            <a:r>
              <a:rPr lang="en-US" dirty="0"/>
              <a:t>Project peculiar documents (PPD)</a:t>
            </a:r>
          </a:p>
          <a:p>
            <a:pPr lvl="1"/>
            <a:r>
              <a:rPr lang="en-US" dirty="0"/>
              <a:t>International treaties</a:t>
            </a:r>
          </a:p>
          <a:p>
            <a:pPr lvl="1"/>
            <a:r>
              <a:rPr lang="en-US" dirty="0"/>
              <a:t>Regulations</a:t>
            </a:r>
          </a:p>
          <a:p>
            <a:pPr lvl="1"/>
            <a:r>
              <a:rPr lang="en-US" dirty="0"/>
              <a:t>Classification society rules</a:t>
            </a:r>
          </a:p>
          <a:p>
            <a:pPr lvl="1"/>
            <a:r>
              <a:rPr lang="en-US" dirty="0"/>
              <a:t>Specifications</a:t>
            </a:r>
          </a:p>
          <a:p>
            <a:pPr lvl="1"/>
            <a:r>
              <a:rPr lang="en-US" dirty="0"/>
              <a:t>Standards</a:t>
            </a:r>
          </a:p>
          <a:p>
            <a:pPr lvl="1"/>
            <a:r>
              <a:rPr lang="en-US" dirty="0"/>
              <a:t>Manuals</a:t>
            </a:r>
          </a:p>
          <a:p>
            <a:pPr lvl="1"/>
            <a:r>
              <a:rPr lang="en-US" dirty="0"/>
              <a:t>Handbooks, recommended practices, and guides</a:t>
            </a:r>
          </a:p>
          <a:p>
            <a:r>
              <a:rPr lang="en-US" dirty="0"/>
              <a:t>Created and maintained by</a:t>
            </a:r>
          </a:p>
          <a:p>
            <a:pPr lvl="1"/>
            <a:r>
              <a:rPr lang="en-US" dirty="0"/>
              <a:t>Customers</a:t>
            </a:r>
          </a:p>
          <a:p>
            <a:pPr lvl="1"/>
            <a:r>
              <a:rPr lang="en-US" dirty="0"/>
              <a:t>Design agents</a:t>
            </a:r>
          </a:p>
          <a:p>
            <a:pPr lvl="1"/>
            <a:r>
              <a:rPr lang="en-US" dirty="0"/>
              <a:t>International organizations</a:t>
            </a:r>
          </a:p>
          <a:p>
            <a:pPr lvl="1"/>
            <a:r>
              <a:rPr lang="en-US" dirty="0"/>
              <a:t>Governments</a:t>
            </a:r>
          </a:p>
          <a:p>
            <a:pPr lvl="1"/>
            <a:r>
              <a:rPr lang="en-US" dirty="0"/>
              <a:t>Classification societies</a:t>
            </a:r>
          </a:p>
          <a:p>
            <a:pPr lvl="1"/>
            <a:r>
              <a:rPr lang="en-US" dirty="0"/>
              <a:t>Professional societies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9D31D-6CA4-B973-7E8E-C466781AA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1E6DB-27B3-330E-14F4-561A3D71A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D8A59-5826-DBA6-8F8D-190BA4121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31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050E9-20F2-A3D7-FF43-30820B31E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Shipbuilding specification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0A65A-7EC3-085B-FFC4-6EC498429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818"/>
            <a:ext cx="10515600" cy="476014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 Part of the legal contract between the customer and a shipyard.</a:t>
            </a:r>
          </a:p>
          <a:p>
            <a:pPr lvl="1"/>
            <a:r>
              <a:rPr lang="en-US" dirty="0"/>
              <a:t>Details the required properties of the ship and its systems.</a:t>
            </a:r>
          </a:p>
          <a:p>
            <a:pPr lvl="1"/>
            <a:r>
              <a:rPr lang="en-US" dirty="0"/>
              <a:t>Should lead to both parties having a common understand of the scope of the contract.</a:t>
            </a:r>
          </a:p>
          <a:p>
            <a:r>
              <a:rPr lang="en-US" dirty="0"/>
              <a:t>Product of the design work starting with concept studies through the end of contract design.</a:t>
            </a:r>
          </a:p>
          <a:p>
            <a:r>
              <a:rPr lang="en-US" dirty="0"/>
              <a:t>Governs work performed by the shipyard and its suppliers during detail design (product design) and construction.</a:t>
            </a:r>
          </a:p>
          <a:p>
            <a:r>
              <a:rPr lang="en-US" dirty="0"/>
              <a:t>Invokes a number of other technical documents.</a:t>
            </a:r>
          </a:p>
          <a:p>
            <a:pPr lvl="1"/>
            <a:r>
              <a:rPr lang="en-US" dirty="0"/>
              <a:t>Invoked documents become legally binding.</a:t>
            </a:r>
          </a:p>
          <a:p>
            <a:r>
              <a:rPr lang="en-US" dirty="0"/>
              <a:t>Usually only one or a few ships are procured using the same shipbuilding specification.</a:t>
            </a:r>
          </a:p>
          <a:p>
            <a:pPr lvl="1"/>
            <a:r>
              <a:rPr lang="en-US" dirty="0"/>
              <a:t>Long periods of time between contracts may lead to changes due to:</a:t>
            </a:r>
          </a:p>
          <a:p>
            <a:pPr lvl="2"/>
            <a:r>
              <a:rPr lang="en-US" dirty="0"/>
              <a:t>Changing requirements</a:t>
            </a:r>
          </a:p>
          <a:p>
            <a:pPr lvl="2"/>
            <a:r>
              <a:rPr lang="en-US" dirty="0"/>
              <a:t>Equipment obsolescence</a:t>
            </a:r>
          </a:p>
          <a:p>
            <a:pPr lvl="2"/>
            <a:r>
              <a:rPr lang="en-US" dirty="0"/>
              <a:t>Updated specifications, standards, and regulations</a:t>
            </a:r>
          </a:p>
          <a:p>
            <a:pPr lvl="2"/>
            <a:r>
              <a:rPr lang="en-US" dirty="0"/>
              <a:t>Lessons learned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CE60D-054E-8203-931D-B29001D3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E3E93-66A0-D288-7604-6794786C3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3DBFC-369E-602F-E5D5-37BF06BD6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70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1D700-CBA6-0FC2-9DC7-3641E0EC9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Peculiar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DDB94-AADC-5DE0-A66B-4494B5319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Peculiar Documents (PPDs) are used for new systems, equipment or technologies where applicable standards or specifications do not exist.</a:t>
            </a:r>
          </a:p>
          <a:p>
            <a:r>
              <a:rPr lang="en-US" dirty="0"/>
              <a:t>PPDs are intended to be used only for a short period of time.</a:t>
            </a:r>
          </a:p>
          <a:p>
            <a:pPr lvl="1"/>
            <a:r>
              <a:rPr lang="en-US" dirty="0"/>
              <a:t>Should be converted to traditional standards or specifications once the PPD’s content is table and proven through procurements.</a:t>
            </a:r>
          </a:p>
          <a:p>
            <a:pPr lvl="1"/>
            <a:r>
              <a:rPr lang="en-US" dirty="0"/>
              <a:t>Use of PPDs over long periods of time not recommended.</a:t>
            </a:r>
          </a:p>
          <a:p>
            <a:pPr lvl="2"/>
            <a:r>
              <a:rPr lang="en-US" dirty="0"/>
              <a:t>Uncertainty as to market size may result in industry bidding custom solutions.</a:t>
            </a:r>
          </a:p>
          <a:p>
            <a:pPr lvl="2"/>
            <a:r>
              <a:rPr lang="en-US" dirty="0"/>
              <a:t>Can  result in unique and expensive equipment.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0F7F7-8BD7-8E67-B81D-288CF7FB8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C9B88-A5DE-1C0B-604A-4757148B3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D6D80-2235-37AF-BA03-53ED8844E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81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793E1-8016-1E21-9D97-A9862774A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Treaties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7C2B7-0872-E827-BB17-2866B5373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International Maritime Organization (IMO) </a:t>
            </a:r>
          </a:p>
          <a:p>
            <a:pPr lvl="1"/>
            <a:r>
              <a:rPr lang="en-US" dirty="0"/>
              <a:t>Agency of the UN</a:t>
            </a:r>
          </a:p>
          <a:p>
            <a:pPr lvl="1"/>
            <a:r>
              <a:rPr lang="en-US" dirty="0"/>
              <a:t>Responsible for safety and security of ships (SOLAS)</a:t>
            </a:r>
          </a:p>
          <a:p>
            <a:pPr lvl="1"/>
            <a:r>
              <a:rPr lang="en-US" dirty="0"/>
              <a:t>Responsible for prevention of pollution by ships (MARPOL)</a:t>
            </a:r>
          </a:p>
          <a:p>
            <a:pPr lvl="1"/>
            <a:r>
              <a:rPr lang="en-US" dirty="0"/>
              <a:t>Member nations enforce SOLAS and MARPOL</a:t>
            </a:r>
          </a:p>
          <a:p>
            <a:r>
              <a:rPr lang="en-US" dirty="0"/>
              <a:t>Flag administration</a:t>
            </a:r>
          </a:p>
          <a:p>
            <a:pPr lvl="1"/>
            <a:r>
              <a:rPr lang="en-US" dirty="0"/>
              <a:t>SOLAS and MARPOL require flag administrations to periodically inspect and survey every ship</a:t>
            </a:r>
          </a:p>
          <a:p>
            <a:pPr lvl="1"/>
            <a:r>
              <a:rPr lang="en-US" dirty="0"/>
              <a:t>Flag administration often delegates some or all inspects and surveys to approved classification societies (such as ABS)</a:t>
            </a:r>
          </a:p>
          <a:p>
            <a:pPr lvl="1"/>
            <a:r>
              <a:rPr lang="en-US" dirty="0"/>
              <a:t>Flag administration for U.S. naval ships performed by the U.S. Navy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722DD-BE71-0F9E-D3CE-5DE3AFB1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DD757-D7C3-5687-7BA1-4B115288D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E35F0-5177-26CA-9F86-BD369063F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12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FB247-81D1-5B73-1A40-EB383E322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C87E1-864A-5AD3-E864-4CCC1117B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countries have laws that govern the design, construction, and operation of ships.</a:t>
            </a:r>
          </a:p>
          <a:p>
            <a:r>
              <a:rPr lang="en-US" dirty="0"/>
              <a:t>U.S. commercial ships should adhere to the Code of Federal Regulations (46 CFR). </a:t>
            </a:r>
          </a:p>
          <a:p>
            <a:r>
              <a:rPr lang="en-US" dirty="0"/>
              <a:t>U.S. naval vessel classes are required by 10 USC § 8669b to have a senior technical authority with authority to establish, monitor, and approve technical standards, tools, and processes.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4F9C5-E739-B174-8CF2-43C32D47E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DF4A3-0F38-4252-EA31-3EEB53025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3BEE8-DA5F-F3D1-2795-6EFB04B10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51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E6DB9-7865-20D3-9FD5-823C93F73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Society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48535-DB7E-7533-0E70-2DAA6D3EE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Classification societies (such as ABS) publish rules that govern</a:t>
            </a:r>
          </a:p>
          <a:p>
            <a:pPr lvl="1"/>
            <a:r>
              <a:rPr lang="en-US" dirty="0"/>
              <a:t>Design and construction of ships</a:t>
            </a:r>
          </a:p>
          <a:p>
            <a:pPr lvl="1"/>
            <a:r>
              <a:rPr lang="en-US" dirty="0"/>
              <a:t>Surveys</a:t>
            </a:r>
          </a:p>
          <a:p>
            <a:pPr lvl="1"/>
            <a:r>
              <a:rPr lang="en-US" dirty="0"/>
              <a:t>Maintenance</a:t>
            </a:r>
          </a:p>
          <a:p>
            <a:pPr lvl="1"/>
            <a:r>
              <a:rPr lang="en-US" dirty="0"/>
              <a:t>Specialized equipment</a:t>
            </a:r>
          </a:p>
          <a:p>
            <a:r>
              <a:rPr lang="en-US" dirty="0"/>
              <a:t>Periodic inspections and survey by the classification society while the ship is  operational ensures the vessel continues to adhere to the rules; the vessel is said to be maintained “in class”</a:t>
            </a:r>
          </a:p>
          <a:p>
            <a:r>
              <a:rPr lang="en-US" dirty="0"/>
              <a:t>Keeping a vessel in class is usually a requirement for obtaining marine insurance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A547F-DFBE-5617-DAEC-236EFBBCC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D71D5-3BF3-A69E-96AE-0A6CB786F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EE9C4-9C98-8A30-A08B-BEEBC57D3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90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96E1-E6D9-AEEA-5ED3-E05216748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8FB9E-3A41-5A0A-1EE6-31BF454F5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7058"/>
            <a:ext cx="10515600" cy="488929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Describe a product or service that is to be procured</a:t>
            </a:r>
          </a:p>
          <a:p>
            <a:r>
              <a:rPr lang="en-US" dirty="0"/>
              <a:t>Detail specifications</a:t>
            </a:r>
          </a:p>
          <a:p>
            <a:pPr marL="457200" lvl="1" indent="0">
              <a:buNone/>
            </a:pPr>
            <a:r>
              <a:rPr lang="en-US" dirty="0"/>
              <a:t>“A specification that specifies design requirements, such as materials to be used, how a requirement is to be achieved, or how an item is to be fabricated or constructed. A specification that contains both performance and detail requirements is still considered a detail specification.”</a:t>
            </a:r>
          </a:p>
          <a:p>
            <a:pPr lvl="1"/>
            <a:r>
              <a:rPr lang="en-US" dirty="0"/>
              <a:t>Testing concentrates on conformance: the prescribed design and methods are presumed to result in an acceptable product.</a:t>
            </a:r>
          </a:p>
          <a:p>
            <a:r>
              <a:rPr lang="en-US" dirty="0"/>
              <a:t>Performance specification</a:t>
            </a:r>
          </a:p>
          <a:p>
            <a:pPr marL="457200" lvl="1" indent="0">
              <a:buNone/>
            </a:pPr>
            <a:r>
              <a:rPr lang="en-US" dirty="0"/>
              <a:t>“A specification that states requirements in terms of the required results with criteria for verifying compliance, but without stating the methods for achieving the required results. A performance specification defines the functional requirements for the item, the environment in which it must operate, and interface and interchangeability characteristics.”</a:t>
            </a:r>
          </a:p>
          <a:p>
            <a:pPr lvl="1"/>
            <a:r>
              <a:rPr lang="en-US" dirty="0"/>
              <a:t>Testing addresses both whether the design will achieve the desired requirements, and whether the end product or process conforms to the design.</a:t>
            </a:r>
          </a:p>
          <a:p>
            <a:r>
              <a:rPr lang="en-US" dirty="0"/>
              <a:t>Can include options that the buyer can incorporate into the procurement contract</a:t>
            </a:r>
          </a:p>
          <a:p>
            <a:r>
              <a:rPr lang="en-US" dirty="0"/>
              <a:t>Usually invoke other specifications and standards</a:t>
            </a:r>
          </a:p>
          <a:p>
            <a:pPr lvl="1"/>
            <a:r>
              <a:rPr lang="en-US" dirty="0"/>
              <a:t>May result in exponentially growing list of applicable specifications and standards.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4938E-B63F-ED98-4268-5577F4C8E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B241A-E611-1438-419C-44764B93F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4DE56-FAEA-7404-9956-EBE61D024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3953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8510</TotalTime>
  <Words>1770</Words>
  <Application>Microsoft Office PowerPoint</Application>
  <PresentationFormat>Widescreen</PresentationFormat>
  <Paragraphs>231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Aptos Narrow</vt:lpstr>
      <vt:lpstr>Arial</vt:lpstr>
      <vt:lpstr>1_Office Theme</vt:lpstr>
      <vt:lpstr>Standards, Specifications, Regulatory Requirements, Classification Societies  Shipboard Power System Fundamentals  Revision of 7 February 2026</vt:lpstr>
      <vt:lpstr>Essential Questions</vt:lpstr>
      <vt:lpstr>Introduction</vt:lpstr>
      <vt:lpstr>Shipbuilding specification</vt:lpstr>
      <vt:lpstr>Project Peculiar Documents</vt:lpstr>
      <vt:lpstr>International Treaties</vt:lpstr>
      <vt:lpstr>Regulations</vt:lpstr>
      <vt:lpstr>Classification Society Rules</vt:lpstr>
      <vt:lpstr>Specifications</vt:lpstr>
      <vt:lpstr>Standards</vt:lpstr>
      <vt:lpstr>Manuals</vt:lpstr>
      <vt:lpstr>Handbooks, recommended practices, and guides</vt:lpstr>
      <vt:lpstr>Identifying applicable technical documents: While developing shipbuilding specification</vt:lpstr>
      <vt:lpstr>Identifying applicable technical documents: While implementing shipbuilding specifications</vt:lpstr>
      <vt:lpstr>Sources of standards and specifications</vt:lpstr>
      <vt:lpstr>Variances, deviations, and waivers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Specs and Standards</dc:title>
  <dc:creator>Norbert Doerry</dc:creator>
  <cp:lastModifiedBy>Norbert Doerry</cp:lastModifiedBy>
  <cp:revision>150</cp:revision>
  <dcterms:created xsi:type="dcterms:W3CDTF">2025-04-03T12:58:23Z</dcterms:created>
  <dcterms:modified xsi:type="dcterms:W3CDTF">2026-02-07T21:05:16Z</dcterms:modified>
</cp:coreProperties>
</file>